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294" r:id="rId4"/>
    <p:sldId id="296" r:id="rId5"/>
    <p:sldId id="297" r:id="rId6"/>
    <p:sldId id="295" r:id="rId7"/>
    <p:sldId id="299" r:id="rId8"/>
    <p:sldId id="298" r:id="rId9"/>
    <p:sldId id="301" r:id="rId10"/>
    <p:sldId id="300" r:id="rId11"/>
    <p:sldId id="302" r:id="rId12"/>
    <p:sldId id="303" r:id="rId13"/>
    <p:sldId id="304" r:id="rId14"/>
    <p:sldId id="307" r:id="rId15"/>
    <p:sldId id="308" r:id="rId16"/>
    <p:sldId id="306" r:id="rId17"/>
    <p:sldId id="309" r:id="rId18"/>
    <p:sldId id="310" r:id="rId19"/>
    <p:sldId id="313" r:id="rId20"/>
    <p:sldId id="314" r:id="rId21"/>
    <p:sldId id="31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20406-F78B-49DC-B185-5FE65BC10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5B2B9F-E551-499E-B3AF-D82239C5D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F4164-0404-406F-8D6C-F88F87D4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EFEB3-CC50-4265-A9CA-1F7850E2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AD85F-AA62-4650-87C8-01EF3C751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33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B049A-97B2-4D24-898A-0F38EA5A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7B021-DB42-44A9-B652-A6F8A8AAA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176A4-251F-409B-BF92-7584F851B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E45C6-E20B-4B1C-9EC3-952655C59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900BB-91AD-47A7-8F4F-687036F2D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FBA16C-ED6B-46BB-B542-46350981A1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7833C0-9B51-4CBD-8044-9092526B2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CEFA8-FD3D-4FB9-A167-275BC20A3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E937A-6AC4-4C94-A7C1-FC46152B9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5BC17-9BF7-4CCF-A5DF-32DFE2699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41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AAEC7-F892-44C0-A3F3-1C650DD6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52F36-0742-4DCC-8D51-5C02BBD0E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A60CC-3861-4ADB-945F-DB3A40561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2AEC0-295D-4B8E-A328-FB2E4A48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AE079-D440-421A-AA9B-58DA8AD9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98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80062-1032-435A-915F-2D65A90E2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5F38B-13A5-455B-AAC5-02BA940C5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5FCBE-2B8B-44A0-B9B3-6A962498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AC9AF-DF5D-4806-9649-E17789631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B2B6B-2CD6-46EE-88F4-79C9FE6B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915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899A6-E3F9-4A68-820D-3EDC8B12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AC2C9-EED5-433D-92BC-134C9FA2D0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39E97-8DAF-4E01-BC5B-E6EB2E82A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40E74-B5B0-403A-9B2C-1798C4DED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9A0DF-AD49-4990-810B-A821D9C8E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C28B2-8C1E-4B9D-842C-86A757812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602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B117A-14AC-460C-9DA1-A2F83F348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5EC2E-469B-46C4-9EBD-7C3D3CA50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29F726-9F6A-4F5B-9966-41B5D3392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B9E30-5583-4828-91EB-E6996C25FF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AFF00B-FE2F-4EBC-981A-7E3F21E4A1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0292F-365A-47EE-A273-03230B215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E1CC6D-3B8E-4EEC-A6F7-DC7DF8D8E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562DFA-C1F1-45F4-A9A2-4BC4AA111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79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50CC1-FE69-4CE8-BBAC-3655F39F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7930EA-A1FD-43DA-961F-767484F6D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DA4A7-87EF-4CC2-896B-A9220E21E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C07F6-6372-4911-A815-19AC7C7C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6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CEFF32-3988-4658-9603-21C33CD94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B3513-7FDA-4945-BE0B-ECBE89350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5E612-37BA-423D-B29E-44740B06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6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1FAD1-7CC7-497A-9A50-9963BCC8F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50322-E919-47D1-B1EB-FE3F68F6B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3FBD92-4ACD-4D75-B30A-16B462D8A0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B5D88-31E9-44AB-A456-B7F47CA8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28DF6F-6461-489B-B377-7BB3FEB8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E8809B-6D51-421F-8C0B-9783C259D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758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8C0AE-F087-4F30-9F80-D6CD0CBCA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4236FA-51A8-4B24-9857-D3E26B7C8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51561-196F-4727-A27B-51981A56F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B162A6-3B3E-44A9-B5B9-718D5D9C0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407FD3-23DA-4E18-813E-E17F3C8D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48C12-F40D-427D-A4F8-C06EE4F8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47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CBA6E7-50BB-4F71-A18E-3A82ACC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487133-5968-4A96-8CF9-E20A730B5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F5753-F62D-4B0C-AF0B-5F1BCC9447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24F56-3318-4E21-87B2-B32DC7A74F0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A84C3-24D5-4079-A5D7-3A31EA73BA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68B8A-EA1C-4F65-8744-3A341E676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63CA-AAD2-4D3D-946B-94C0FFA5CF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87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bc.co.uk/bitesize/guides/zqjjjxs/revision/1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A0D088F9-57CF-415D-85C4-E574FF9C2AB1}"/>
              </a:ext>
            </a:extLst>
          </p:cNvPr>
          <p:cNvSpPr/>
          <p:nvPr/>
        </p:nvSpPr>
        <p:spPr>
          <a:xfrm>
            <a:off x="3127512" y="2361839"/>
            <a:ext cx="5936974" cy="2941982"/>
          </a:xfrm>
          <a:prstGeom prst="wedgeRoundRectCallout">
            <a:avLst>
              <a:gd name="adj1" fmla="val -38020"/>
              <a:gd name="adj2" fmla="val 78716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D33C04-2840-4C6B-8B6D-DB3E502F1D4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Do it now….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5A71E7-9049-4CFB-96C1-0F1213A5C798}"/>
              </a:ext>
            </a:extLst>
          </p:cNvPr>
          <p:cNvSpPr txBox="1"/>
          <p:nvPr/>
        </p:nvSpPr>
        <p:spPr>
          <a:xfrm>
            <a:off x="3750365" y="3048000"/>
            <a:ext cx="46912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How many development indicators can you remember?</a:t>
            </a:r>
          </a:p>
        </p:txBody>
      </p:sp>
    </p:spTree>
    <p:extLst>
      <p:ext uri="{BB962C8B-B14F-4D97-AF65-F5344CB8AC3E}">
        <p14:creationId xmlns:p14="http://schemas.microsoft.com/office/powerpoint/2010/main" val="515570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28717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dirty="0"/>
              <a:t>Would we think the same if we just looked at literacy?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312505"/>
              </p:ext>
            </p:extLst>
          </p:nvPr>
        </p:nvGraphicFramePr>
        <p:xfrm>
          <a:off x="452782" y="2840014"/>
          <a:ext cx="11286435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618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3786E613-430F-40B9-9405-9754E18F4B06}"/>
              </a:ext>
            </a:extLst>
          </p:cNvPr>
          <p:cNvSpPr/>
          <p:nvPr/>
        </p:nvSpPr>
        <p:spPr>
          <a:xfrm>
            <a:off x="2464904" y="940904"/>
            <a:ext cx="7752522" cy="3379305"/>
          </a:xfrm>
          <a:prstGeom prst="wedgeRoundRectCallout">
            <a:avLst>
              <a:gd name="adj1" fmla="val -29380"/>
              <a:gd name="adj2" fmla="val 78578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31C3B2-1757-45B8-93B6-CE31DB6D3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7378" y="1967774"/>
            <a:ext cx="6927574" cy="1325563"/>
          </a:xfrm>
        </p:spPr>
        <p:txBody>
          <a:bodyPr/>
          <a:lstStyle/>
          <a:p>
            <a:pPr algn="ctr"/>
            <a:r>
              <a:rPr lang="en-GB" dirty="0"/>
              <a:t>Why do we use more than one indicator?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157A81-C1EA-4CCB-BE48-E38300158443}"/>
              </a:ext>
            </a:extLst>
          </p:cNvPr>
          <p:cNvSpPr/>
          <p:nvPr/>
        </p:nvSpPr>
        <p:spPr>
          <a:xfrm>
            <a:off x="6096000" y="5307152"/>
            <a:ext cx="5523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https://www.bbc.co.uk/bitesize/guides/zqjjjxs/revision/1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409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24851-863C-4DA2-89A4-884ECC6F8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394"/>
            <a:ext cx="10515600" cy="1808232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We want to make an accurate judgement about a country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EC48C2-CDCC-425D-BB40-EDB6BF309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820" y="2650045"/>
            <a:ext cx="5940188" cy="383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61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A8DB-15C5-4DD5-A370-C88BCF42C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842203"/>
            <a:ext cx="10515600" cy="1582945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The GDP or wealth of a country can be really useful…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ABFBEF-EECA-46F0-BC3D-6C744EF64DAC}"/>
              </a:ext>
            </a:extLst>
          </p:cNvPr>
          <p:cNvSpPr/>
          <p:nvPr/>
        </p:nvSpPr>
        <p:spPr>
          <a:xfrm>
            <a:off x="2311458" y="2952786"/>
            <a:ext cx="1370888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222222"/>
                </a:solidFill>
              </a:rPr>
              <a:t>$42,943</a:t>
            </a:r>
            <a:endParaRPr lang="en-GB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96427A-8D5D-438A-8C17-1469860A4EC2}"/>
              </a:ext>
            </a:extLst>
          </p:cNvPr>
          <p:cNvSpPr/>
          <p:nvPr/>
        </p:nvSpPr>
        <p:spPr>
          <a:xfrm>
            <a:off x="8590848" y="2952786"/>
            <a:ext cx="1188146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222222"/>
                </a:solidFill>
              </a:rPr>
              <a:t>$3,548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F8482-A808-4B06-8AD2-4C14C855C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407" y="3750363"/>
            <a:ext cx="4345028" cy="29618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FCE692-E443-4DE5-B109-F9BDD3437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48" y="3750364"/>
            <a:ext cx="5923722" cy="296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79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3A8DB-15C5-4DD5-A370-C88BCF42C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70" y="318984"/>
            <a:ext cx="10515600" cy="109261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600" dirty="0"/>
              <a:t>But we can make a wrong judgement if we just use one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ABFBEF-EECA-46F0-BC3D-6C744EF64DAC}"/>
              </a:ext>
            </a:extLst>
          </p:cNvPr>
          <p:cNvSpPr/>
          <p:nvPr/>
        </p:nvSpPr>
        <p:spPr>
          <a:xfrm>
            <a:off x="2311458" y="2952786"/>
            <a:ext cx="1370888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222222"/>
                </a:solidFill>
              </a:rPr>
              <a:t>$42,943</a:t>
            </a:r>
            <a:endParaRPr lang="en-GB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96427A-8D5D-438A-8C17-1469860A4EC2}"/>
              </a:ext>
            </a:extLst>
          </p:cNvPr>
          <p:cNvSpPr/>
          <p:nvPr/>
        </p:nvSpPr>
        <p:spPr>
          <a:xfrm>
            <a:off x="8590848" y="2952786"/>
            <a:ext cx="1188146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222222"/>
                </a:solidFill>
              </a:rPr>
              <a:t>$3,548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3F8482-A808-4B06-8AD2-4C14C855C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407" y="3750363"/>
            <a:ext cx="4345028" cy="29618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FCE692-E443-4DE5-B109-F9BDD3437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48" y="3750364"/>
            <a:ext cx="5923722" cy="29618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E59E46-D7A1-4AD7-B836-1C03005852BC}"/>
              </a:ext>
            </a:extLst>
          </p:cNvPr>
          <p:cNvSpPr txBox="1"/>
          <p:nvPr/>
        </p:nvSpPr>
        <p:spPr>
          <a:xfrm>
            <a:off x="1741614" y="2007394"/>
            <a:ext cx="27525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/>
              <a:t>99% literacy rates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FB29F-4B94-48F8-B63E-F632F43AB839}"/>
              </a:ext>
            </a:extLst>
          </p:cNvPr>
          <p:cNvSpPr txBox="1"/>
          <p:nvPr/>
        </p:nvSpPr>
        <p:spPr>
          <a:xfrm>
            <a:off x="7871794" y="2030778"/>
            <a:ext cx="27525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/>
              <a:t>92% literacy rates</a:t>
            </a:r>
          </a:p>
        </p:txBody>
      </p:sp>
    </p:spTree>
    <p:extLst>
      <p:ext uri="{BB962C8B-B14F-4D97-AF65-F5344CB8AC3E}">
        <p14:creationId xmlns:p14="http://schemas.microsoft.com/office/powerpoint/2010/main" val="305612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B51131-7225-46DB-90B1-D9632BBE0E6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dirty="0"/>
              <a:t>Why is it important to look at a range of indicators?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5D62EE-3510-4A44-A2BC-981B124B6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9861"/>
            <a:ext cx="8027504" cy="3977102"/>
          </a:xfrm>
        </p:spPr>
        <p:txBody>
          <a:bodyPr/>
          <a:lstStyle/>
          <a:p>
            <a:pPr lvl="0"/>
            <a:r>
              <a:rPr lang="en-GB" dirty="0"/>
              <a:t>To use data from different development indicators to calculate a countries level of development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To suggest the advantages and disadvantages of using different indicators</a:t>
            </a:r>
          </a:p>
          <a:p>
            <a:pPr lvl="0"/>
            <a:endParaRPr lang="en-GB" dirty="0"/>
          </a:p>
          <a:p>
            <a:r>
              <a:rPr lang="en-GB" dirty="0"/>
              <a:t>To explain why using a range of indicators is often more reliable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29BAD-4F93-4F31-97F7-74638D35DD08}"/>
              </a:ext>
            </a:extLst>
          </p:cNvPr>
          <p:cNvSpPr txBox="1"/>
          <p:nvPr/>
        </p:nvSpPr>
        <p:spPr>
          <a:xfrm>
            <a:off x="9515061" y="2358887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79D8BC-4B0A-421C-BFF8-2C11CAAFA34D}"/>
              </a:ext>
            </a:extLst>
          </p:cNvPr>
          <p:cNvSpPr txBox="1"/>
          <p:nvPr/>
        </p:nvSpPr>
        <p:spPr>
          <a:xfrm>
            <a:off x="9515060" y="3651699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18740D-6440-4721-BEDE-630FDBB9AA55}"/>
              </a:ext>
            </a:extLst>
          </p:cNvPr>
          <p:cNvSpPr txBox="1"/>
          <p:nvPr/>
        </p:nvSpPr>
        <p:spPr>
          <a:xfrm>
            <a:off x="9515060" y="5121966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3973184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757A26-42C8-44EC-A36E-68EA2B5F720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Accurately measure development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D6B6D-5ACB-4DD9-8392-5A31DDDFD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2869"/>
            <a:ext cx="10515600" cy="3924093"/>
          </a:xfrm>
        </p:spPr>
        <p:txBody>
          <a:bodyPr>
            <a:normAutofit/>
          </a:bodyPr>
          <a:lstStyle/>
          <a:p>
            <a:r>
              <a:rPr lang="en-GB" sz="3200" dirty="0"/>
              <a:t>To get a reliable picture of how developed a country is you need to look at social and economic indicators.</a:t>
            </a:r>
          </a:p>
          <a:p>
            <a:endParaRPr lang="en-GB" sz="3200" dirty="0"/>
          </a:p>
          <a:p>
            <a:r>
              <a:rPr lang="en-GB" sz="3200" dirty="0"/>
              <a:t>What do these terms means?</a:t>
            </a:r>
          </a:p>
          <a:p>
            <a:endParaRPr lang="en-GB" sz="3200" dirty="0"/>
          </a:p>
          <a:p>
            <a:pPr marL="0" indent="0" algn="ctr">
              <a:buNone/>
            </a:pPr>
            <a:r>
              <a:rPr lang="en-GB" sz="3200" dirty="0"/>
              <a:t>Social				Economic</a:t>
            </a:r>
          </a:p>
        </p:txBody>
      </p:sp>
    </p:spTree>
    <p:extLst>
      <p:ext uri="{BB962C8B-B14F-4D97-AF65-F5344CB8AC3E}">
        <p14:creationId xmlns:p14="http://schemas.microsoft.com/office/powerpoint/2010/main" val="1718656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F9F3D-4B38-4AAD-8084-DFDCC804FBA6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dirty="0"/>
              <a:t>Social indicators measure people’s quality of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50901-1013-40BB-93A2-12693CDD1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90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Literacy rates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Life expectancy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Infant mortality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Number of commuters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Car ownership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8898F9-BE57-4285-86AF-F0BBAE3E7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408" y="2527092"/>
            <a:ext cx="5936974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F9F3D-4B38-4AAD-8084-DFDCC804FBA6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dirty="0"/>
              <a:t>Economic indicators measure how much money a country has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50901-1013-40BB-93A2-12693CDD1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90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Gross Domestic Product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Average Income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Unemployment Rate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GB" dirty="0"/>
              <a:t>Tax paid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8898F9-BE57-4285-86AF-F0BBAE3E7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408" y="2527092"/>
            <a:ext cx="5936974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4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E89CBEB9-578C-488E-9D7D-BA2F1ADE33F5}"/>
              </a:ext>
            </a:extLst>
          </p:cNvPr>
          <p:cNvSpPr/>
          <p:nvPr/>
        </p:nvSpPr>
        <p:spPr>
          <a:xfrm>
            <a:off x="2279374" y="1192695"/>
            <a:ext cx="7898296" cy="2915478"/>
          </a:xfrm>
          <a:prstGeom prst="wedgeRoundRectCallout">
            <a:avLst>
              <a:gd name="adj1" fmla="val -33249"/>
              <a:gd name="adj2" fmla="val 77500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211B45-6083-4B98-9F1A-3BCEB974A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752" y="1761226"/>
            <a:ext cx="6715539" cy="1778415"/>
          </a:xfrm>
        </p:spPr>
        <p:txBody>
          <a:bodyPr/>
          <a:lstStyle/>
          <a:p>
            <a:pPr algn="ctr"/>
            <a:r>
              <a:rPr lang="en-GB" dirty="0"/>
              <a:t>Why should we use a range of indicators?</a:t>
            </a:r>
          </a:p>
        </p:txBody>
      </p:sp>
    </p:spTree>
    <p:extLst>
      <p:ext uri="{BB962C8B-B14F-4D97-AF65-F5344CB8AC3E}">
        <p14:creationId xmlns:p14="http://schemas.microsoft.com/office/powerpoint/2010/main" val="24662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B51131-7225-46DB-90B1-D9632BBE0E6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dirty="0"/>
              <a:t>Why is it important to look at a range of indicators?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5D62EE-3510-4A44-A2BC-981B124B6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9861"/>
            <a:ext cx="8027504" cy="3977102"/>
          </a:xfrm>
        </p:spPr>
        <p:txBody>
          <a:bodyPr/>
          <a:lstStyle/>
          <a:p>
            <a:pPr lvl="0"/>
            <a:r>
              <a:rPr lang="en-GB" dirty="0"/>
              <a:t>To use data from different development indicators to calculate a countries level of development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To suggest the advantages and disadvantages of using different indicators</a:t>
            </a:r>
          </a:p>
          <a:p>
            <a:pPr lvl="0"/>
            <a:endParaRPr lang="en-GB" dirty="0"/>
          </a:p>
          <a:p>
            <a:r>
              <a:rPr lang="en-GB" dirty="0"/>
              <a:t>To explain why using a range of indicators is often more reliable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29BAD-4F93-4F31-97F7-74638D35DD08}"/>
              </a:ext>
            </a:extLst>
          </p:cNvPr>
          <p:cNvSpPr txBox="1"/>
          <p:nvPr/>
        </p:nvSpPr>
        <p:spPr>
          <a:xfrm>
            <a:off x="9515061" y="2358887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79D8BC-4B0A-421C-BFF8-2C11CAAFA34D}"/>
              </a:ext>
            </a:extLst>
          </p:cNvPr>
          <p:cNvSpPr txBox="1"/>
          <p:nvPr/>
        </p:nvSpPr>
        <p:spPr>
          <a:xfrm>
            <a:off x="9515060" y="3651699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18740D-6440-4721-BEDE-630FDBB9AA55}"/>
              </a:ext>
            </a:extLst>
          </p:cNvPr>
          <p:cNvSpPr txBox="1"/>
          <p:nvPr/>
        </p:nvSpPr>
        <p:spPr>
          <a:xfrm>
            <a:off x="9515060" y="5121966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350221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5E9B07-115B-4149-83C0-7FC967B482B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Why do we use a range of indicators?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1A2DC8-2015-4A10-B118-D4F7009CD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make a fair judgement. By looking just at one we might presume it is a HIC. For example, literacy rates could be high and make us think that it is a HIC, but the life expectancy could be low.</a:t>
            </a:r>
          </a:p>
          <a:p>
            <a:r>
              <a:rPr lang="en-GB" dirty="0"/>
              <a:t>If we only look at economic indicators we don’t get an overall picture of the country:</a:t>
            </a:r>
          </a:p>
          <a:p>
            <a:pPr lvl="1"/>
            <a:r>
              <a:rPr lang="en-GB" dirty="0"/>
              <a:t>Money is worth different amounts on different countries</a:t>
            </a:r>
          </a:p>
          <a:p>
            <a:pPr lvl="1"/>
            <a:r>
              <a:rPr lang="en-GB" dirty="0"/>
              <a:t>We don’t know how the money is being spent. Just because a country has money, doesn't mean that they spend it on helping people!</a:t>
            </a:r>
          </a:p>
        </p:txBody>
      </p:sp>
    </p:spTree>
    <p:extLst>
      <p:ext uri="{BB962C8B-B14F-4D97-AF65-F5344CB8AC3E}">
        <p14:creationId xmlns:p14="http://schemas.microsoft.com/office/powerpoint/2010/main" val="2382488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93672-04D7-49D2-A9AC-65D43A464014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200" dirty="0"/>
              <a:t>Explain one reason why using a range of development indicators is more accurate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B59C7-4477-4760-96FE-3A93EE9E4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2011156"/>
            <a:ext cx="5181600" cy="435133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Write your ideas clearly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Explain your ideas fully using connectives to help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Include examples to support your ideas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Use key terms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15853B-2658-428B-80BA-CC7A755D9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11156"/>
            <a:ext cx="5181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i="1" dirty="0"/>
              <a:t>One reason why it is important to use a range of indicators is…</a:t>
            </a:r>
          </a:p>
          <a:p>
            <a:pPr marL="0" indent="0" algn="ctr">
              <a:buNone/>
            </a:pPr>
            <a:endParaRPr lang="en-GB" i="1" dirty="0"/>
          </a:p>
          <a:p>
            <a:pPr marL="0" indent="0" algn="ctr">
              <a:buNone/>
            </a:pPr>
            <a:r>
              <a:rPr lang="en-GB" i="1" dirty="0"/>
              <a:t>This is because…	As a result…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/>
              <a:t>Key terms</a:t>
            </a:r>
          </a:p>
          <a:p>
            <a:pPr marL="0" indent="0" algn="ctr">
              <a:buNone/>
            </a:pPr>
            <a:r>
              <a:rPr lang="en-GB" dirty="0"/>
              <a:t>Life expectancy	Infant mortality</a:t>
            </a:r>
          </a:p>
          <a:p>
            <a:pPr marL="0" indent="0" algn="ctr">
              <a:buNone/>
            </a:pPr>
            <a:r>
              <a:rPr lang="en-GB" dirty="0"/>
              <a:t>Income         Social	  Economic</a:t>
            </a:r>
          </a:p>
        </p:txBody>
      </p:sp>
    </p:spTree>
    <p:extLst>
      <p:ext uri="{BB962C8B-B14F-4D97-AF65-F5344CB8AC3E}">
        <p14:creationId xmlns:p14="http://schemas.microsoft.com/office/powerpoint/2010/main" val="86869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What can we learn from this data?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547036"/>
              </p:ext>
            </p:extLst>
          </p:nvPr>
        </p:nvGraphicFramePr>
        <p:xfrm>
          <a:off x="452782" y="1899110"/>
          <a:ext cx="1128643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58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Which country has the best healthcare?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/>
        </p:nvGraphicFramePr>
        <p:xfrm>
          <a:off x="452782" y="1899110"/>
          <a:ext cx="1128643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3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Which country has poor hygiene?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/>
        </p:nvGraphicFramePr>
        <p:xfrm>
          <a:off x="452782" y="1899110"/>
          <a:ext cx="1128643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52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353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What can we learn from this data?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C4CF-B4F3-4D6E-A3C8-E85042E15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1861" y="1749287"/>
            <a:ext cx="4581939" cy="493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Using data from the table, explain which country you think has the lowest level of development.</a:t>
            </a:r>
          </a:p>
          <a:p>
            <a:pPr marL="0" indent="0">
              <a:buNone/>
            </a:pPr>
            <a:r>
              <a:rPr lang="en-GB" dirty="0"/>
              <a:t>Remember to give clear reasons!</a:t>
            </a:r>
          </a:p>
          <a:p>
            <a:pPr marL="0" indent="0">
              <a:buNone/>
            </a:pPr>
            <a:endParaRPr lang="en-GB" sz="1000" dirty="0"/>
          </a:p>
          <a:p>
            <a:pPr marL="0" indent="0" algn="ctr">
              <a:buNone/>
            </a:pPr>
            <a:r>
              <a:rPr lang="en-GB" i="1" dirty="0"/>
              <a:t>I think that the country with the lowest level of development is..</a:t>
            </a:r>
          </a:p>
          <a:p>
            <a:pPr marL="0" indent="0" algn="ctr">
              <a:buNone/>
            </a:pPr>
            <a:r>
              <a:rPr lang="en-GB" i="1" dirty="0"/>
              <a:t>This is because…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244332"/>
              </p:ext>
            </p:extLst>
          </p:nvPr>
        </p:nvGraphicFramePr>
        <p:xfrm>
          <a:off x="280503" y="2717858"/>
          <a:ext cx="5987775" cy="2566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555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1197555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1197555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1197555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1197555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641718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6417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6417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64171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029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B51131-7225-46DB-90B1-D9632BBE0E6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dirty="0"/>
              <a:t>Why is it important to look at a range of indicators?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5D62EE-3510-4A44-A2BC-981B124B6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9861"/>
            <a:ext cx="8027504" cy="3977102"/>
          </a:xfrm>
        </p:spPr>
        <p:txBody>
          <a:bodyPr/>
          <a:lstStyle/>
          <a:p>
            <a:pPr lvl="0"/>
            <a:r>
              <a:rPr lang="en-GB" dirty="0"/>
              <a:t>To use data from different development indicators to calculate a countries level of development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To suggest the advantages and disadvantages of using different indicators</a:t>
            </a:r>
          </a:p>
          <a:p>
            <a:pPr lvl="0"/>
            <a:endParaRPr lang="en-GB" dirty="0"/>
          </a:p>
          <a:p>
            <a:r>
              <a:rPr lang="en-GB" dirty="0"/>
              <a:t>To explain why using a range of indicators is often more reliable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229BAD-4F93-4F31-97F7-74638D35DD08}"/>
              </a:ext>
            </a:extLst>
          </p:cNvPr>
          <p:cNvSpPr txBox="1"/>
          <p:nvPr/>
        </p:nvSpPr>
        <p:spPr>
          <a:xfrm>
            <a:off x="9515061" y="2358887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79D8BC-4B0A-421C-BFF8-2C11CAAFA34D}"/>
              </a:ext>
            </a:extLst>
          </p:cNvPr>
          <p:cNvSpPr txBox="1"/>
          <p:nvPr/>
        </p:nvSpPr>
        <p:spPr>
          <a:xfrm>
            <a:off x="9515060" y="3651699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18740D-6440-4721-BEDE-630FDBB9AA55}"/>
              </a:ext>
            </a:extLst>
          </p:cNvPr>
          <p:cNvSpPr txBox="1"/>
          <p:nvPr/>
        </p:nvSpPr>
        <p:spPr>
          <a:xfrm>
            <a:off x="9515060" y="5121966"/>
            <a:ext cx="183873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418035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dirty="0"/>
              <a:t>Which country is the LIC?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/>
        </p:nvGraphicFramePr>
        <p:xfrm>
          <a:off x="452782" y="1899110"/>
          <a:ext cx="1128643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51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F6AFA2-8FF8-43B8-A1C8-F03FD93C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614"/>
          </a:xfr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Which country has the highest level of development?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D1B8A9-E3C9-45AE-9AE5-522D2A5C0B83}"/>
              </a:ext>
            </a:extLst>
          </p:cNvPr>
          <p:cNvGraphicFramePr>
            <a:graphicFrameLocks noGrp="1"/>
          </p:cNvGraphicFramePr>
          <p:nvPr/>
        </p:nvGraphicFramePr>
        <p:xfrm>
          <a:off x="452782" y="1899110"/>
          <a:ext cx="1128643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287">
                  <a:extLst>
                    <a:ext uri="{9D8B030D-6E8A-4147-A177-3AD203B41FA5}">
                      <a16:colId xmlns:a16="http://schemas.microsoft.com/office/drawing/2014/main" val="223449116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2678514623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820301059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703685842"/>
                    </a:ext>
                  </a:extLst>
                </a:gridCol>
                <a:gridCol w="2257287">
                  <a:extLst>
                    <a:ext uri="{9D8B030D-6E8A-4147-A177-3AD203B41FA5}">
                      <a16:colId xmlns:a16="http://schemas.microsoft.com/office/drawing/2014/main" val="3687253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UK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New Zealand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Bolivia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95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Life expectancy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82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532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Literacy rates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72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Infant mortality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7.4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64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824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754</Words>
  <Application>Microsoft Office PowerPoint</Application>
  <PresentationFormat>Widescreen</PresentationFormat>
  <Paragraphs>210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Do it now….</vt:lpstr>
      <vt:lpstr>Why is it important to look at a range of indicators?</vt:lpstr>
      <vt:lpstr>What can we learn from this data?</vt:lpstr>
      <vt:lpstr>Which country has the best healthcare?</vt:lpstr>
      <vt:lpstr>Which country has poor hygiene?</vt:lpstr>
      <vt:lpstr>What can we learn from this data?</vt:lpstr>
      <vt:lpstr>Why is it important to look at a range of indicators?</vt:lpstr>
      <vt:lpstr>Which country is the LIC?</vt:lpstr>
      <vt:lpstr>Which country has the highest level of development?</vt:lpstr>
      <vt:lpstr>Would we think the same if we just looked at literacy?</vt:lpstr>
      <vt:lpstr>Why do we use more than one indicator?</vt:lpstr>
      <vt:lpstr>We want to make an accurate judgement about a country</vt:lpstr>
      <vt:lpstr>The GDP or wealth of a country can be really useful…</vt:lpstr>
      <vt:lpstr>But we can make a wrong judgement if we just use one</vt:lpstr>
      <vt:lpstr>Why is it important to look at a range of indicators?</vt:lpstr>
      <vt:lpstr>Accurately measure development</vt:lpstr>
      <vt:lpstr>Social indicators measure people’s quality of life</vt:lpstr>
      <vt:lpstr>Economic indicators measure how much money a country has</vt:lpstr>
      <vt:lpstr>Why should we use a range of indicators?</vt:lpstr>
      <vt:lpstr>Why do we use a range of indicators?</vt:lpstr>
      <vt:lpstr>Explain one reason why using a range of development indicators is more accurate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it important to look at a range of indicators?</dc:title>
  <dc:creator>MILLS, J (SHS Teacher)</dc:creator>
  <cp:lastModifiedBy>MILLS, J (SHS Teacher)</cp:lastModifiedBy>
  <cp:revision>12</cp:revision>
  <dcterms:created xsi:type="dcterms:W3CDTF">2020-09-17T10:59:04Z</dcterms:created>
  <dcterms:modified xsi:type="dcterms:W3CDTF">2020-09-18T09:03:27Z</dcterms:modified>
</cp:coreProperties>
</file>